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6" r:id="rId2"/>
    <p:sldId id="256" r:id="rId3"/>
    <p:sldId id="257" r:id="rId4"/>
    <p:sldId id="258" r:id="rId5"/>
    <p:sldId id="259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981784-5A83-43A3-9064-25928F3AE15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F45385-F1D7-481C-BDA1-7331D2D98378}">
      <dgm:prSet phldrT="[Текст]"/>
      <dgm:spPr/>
      <dgm:t>
        <a:bodyPr/>
        <a:lstStyle/>
        <a:p>
          <a:r>
            <a:rPr lang="ru-RU" b="0" i="0" dirty="0" smtClean="0"/>
            <a:t>- изделия и профилированные детали из природного камня;</a:t>
          </a:r>
          <a:endParaRPr lang="ru-RU" dirty="0"/>
        </a:p>
      </dgm:t>
    </dgm:pt>
    <dgm:pt modelId="{25DDF48F-82B3-457D-A5CE-F7654AA56FFE}" type="parTrans" cxnId="{4209C340-EC1C-4F3B-BFF0-A45298BCDEF2}">
      <dgm:prSet/>
      <dgm:spPr/>
      <dgm:t>
        <a:bodyPr/>
        <a:lstStyle/>
        <a:p>
          <a:endParaRPr lang="ru-RU"/>
        </a:p>
      </dgm:t>
    </dgm:pt>
    <dgm:pt modelId="{2F23B220-90E6-46D4-A888-2C8C0B3B452A}" type="sibTrans" cxnId="{4209C340-EC1C-4F3B-BFF0-A45298BCDEF2}">
      <dgm:prSet/>
      <dgm:spPr/>
      <dgm:t>
        <a:bodyPr/>
        <a:lstStyle/>
        <a:p>
          <a:endParaRPr lang="ru-RU"/>
        </a:p>
      </dgm:t>
    </dgm:pt>
    <dgm:pt modelId="{A44E44C4-8049-437A-B848-1F186DDB72B5}">
      <dgm:prSet phldrT="[Текст]"/>
      <dgm:spPr/>
      <dgm:t>
        <a:bodyPr/>
        <a:lstStyle/>
        <a:p>
          <a:r>
            <a:rPr lang="ru-RU" b="0" i="0" dirty="0" smtClean="0"/>
            <a:t>- изделия для дорожного строительства (бортовой камень, брусчатка, шашка для мощения).</a:t>
          </a:r>
          <a:endParaRPr lang="ru-RU" dirty="0"/>
        </a:p>
      </dgm:t>
    </dgm:pt>
    <dgm:pt modelId="{C980888C-5982-403B-9235-594EE899F62A}" type="parTrans" cxnId="{13CC0291-B8EA-4989-894D-57A980BD080A}">
      <dgm:prSet/>
      <dgm:spPr/>
      <dgm:t>
        <a:bodyPr/>
        <a:lstStyle/>
        <a:p>
          <a:endParaRPr lang="ru-RU"/>
        </a:p>
      </dgm:t>
    </dgm:pt>
    <dgm:pt modelId="{3907E889-5FB3-4195-9A75-067DA56C4815}" type="sibTrans" cxnId="{13CC0291-B8EA-4989-894D-57A980BD080A}">
      <dgm:prSet/>
      <dgm:spPr/>
      <dgm:t>
        <a:bodyPr/>
        <a:lstStyle/>
        <a:p>
          <a:endParaRPr lang="ru-RU"/>
        </a:p>
      </dgm:t>
    </dgm:pt>
    <dgm:pt modelId="{0B06B72F-F560-4FDD-A34F-9B23E0D8C45E}">
      <dgm:prSet/>
      <dgm:spPr/>
      <dgm:t>
        <a:bodyPr/>
        <a:lstStyle/>
        <a:p>
          <a:r>
            <a:rPr lang="ru-RU" b="0" i="0" dirty="0" smtClean="0">
              <a:solidFill>
                <a:srgbClr val="0070C0"/>
              </a:solidFill>
            </a:rPr>
            <a:t>грубо обработанные (бутовый камень, валунный камень, щебень, гравий и песок);</a:t>
          </a:r>
          <a:endParaRPr lang="ru-RU" dirty="0">
            <a:solidFill>
              <a:srgbClr val="0070C0"/>
            </a:solidFill>
          </a:endParaRPr>
        </a:p>
      </dgm:t>
    </dgm:pt>
    <dgm:pt modelId="{D8E3A0A5-432A-4E40-9386-9729EE6C7432}" type="parTrans" cxnId="{CC1A90D7-B9E0-43C8-8C88-8FA63EDA17C2}">
      <dgm:prSet/>
      <dgm:spPr/>
      <dgm:t>
        <a:bodyPr/>
        <a:lstStyle/>
        <a:p>
          <a:endParaRPr lang="ru-RU"/>
        </a:p>
      </dgm:t>
    </dgm:pt>
    <dgm:pt modelId="{F9348821-B98F-4B44-B209-6970D0974350}" type="sibTrans" cxnId="{CC1A90D7-B9E0-43C8-8C88-8FA63EDA17C2}">
      <dgm:prSet/>
      <dgm:spPr/>
      <dgm:t>
        <a:bodyPr/>
        <a:lstStyle/>
        <a:p>
          <a:endParaRPr lang="ru-RU"/>
        </a:p>
      </dgm:t>
    </dgm:pt>
    <dgm:pt modelId="{2EDCD34E-400A-4A9B-82F1-6395A4827B48}">
      <dgm:prSet/>
      <dgm:spPr/>
      <dgm:t>
        <a:bodyPr/>
        <a:lstStyle/>
        <a:p>
          <a:r>
            <a:rPr lang="ru-RU" b="0" i="0" dirty="0" smtClean="0"/>
            <a:t>- штучный камень и блоки правильной формы (для кладки стен и др.);</a:t>
          </a:r>
          <a:endParaRPr lang="ru-RU" dirty="0"/>
        </a:p>
      </dgm:t>
    </dgm:pt>
    <dgm:pt modelId="{252894FE-4986-4745-8D81-2091DAF84323}" type="parTrans" cxnId="{F3162B48-EDE2-4571-9E60-B9C63D85E994}">
      <dgm:prSet/>
      <dgm:spPr/>
      <dgm:t>
        <a:bodyPr/>
        <a:lstStyle/>
        <a:p>
          <a:endParaRPr lang="ru-RU"/>
        </a:p>
      </dgm:t>
    </dgm:pt>
    <dgm:pt modelId="{4B559DF7-403B-44F6-ADAA-1BB4CDA01D40}" type="sibTrans" cxnId="{F3162B48-EDE2-4571-9E60-B9C63D85E994}">
      <dgm:prSet/>
      <dgm:spPr/>
      <dgm:t>
        <a:bodyPr/>
        <a:lstStyle/>
        <a:p>
          <a:endParaRPr lang="ru-RU"/>
        </a:p>
      </dgm:t>
    </dgm:pt>
    <dgm:pt modelId="{1C36CCA1-CF39-426B-A84B-6C701AB3CCC8}">
      <dgm:prSet/>
      <dgm:spPr/>
      <dgm:t>
        <a:bodyPr/>
        <a:lstStyle/>
        <a:p>
          <a:r>
            <a:rPr lang="ru-RU" b="0" i="0" dirty="0" smtClean="0">
              <a:solidFill>
                <a:srgbClr val="0070C0"/>
              </a:solidFill>
            </a:rPr>
            <a:t>- плиты с различно обработанной поверхностью (облицовочные для стен, чистого пола и др.);</a:t>
          </a:r>
          <a:endParaRPr lang="ru-RU" dirty="0">
            <a:solidFill>
              <a:srgbClr val="0070C0"/>
            </a:solidFill>
          </a:endParaRPr>
        </a:p>
      </dgm:t>
    </dgm:pt>
    <dgm:pt modelId="{B9E9CCB2-A2FB-4F4A-ABAE-1B115BCB452C}" type="parTrans" cxnId="{E20F587A-026A-47DA-8814-A52BE288E2F7}">
      <dgm:prSet/>
      <dgm:spPr/>
      <dgm:t>
        <a:bodyPr/>
        <a:lstStyle/>
        <a:p>
          <a:endParaRPr lang="ru-RU"/>
        </a:p>
      </dgm:t>
    </dgm:pt>
    <dgm:pt modelId="{948C385C-309C-44D7-9449-00AAA5C30484}" type="sibTrans" cxnId="{E20F587A-026A-47DA-8814-A52BE288E2F7}">
      <dgm:prSet/>
      <dgm:spPr/>
      <dgm:t>
        <a:bodyPr/>
        <a:lstStyle/>
        <a:p>
          <a:endParaRPr lang="ru-RU"/>
        </a:p>
      </dgm:t>
    </dgm:pt>
    <dgm:pt modelId="{F31AD456-B3C3-4208-8782-B41A29879C85}">
      <dgm:prSet/>
      <dgm:spPr/>
      <dgm:t>
        <a:bodyPr/>
        <a:lstStyle/>
        <a:p>
          <a:r>
            <a:rPr lang="ru-RU" b="0" i="0" dirty="0" smtClean="0">
              <a:solidFill>
                <a:srgbClr val="0070C0"/>
              </a:solidFill>
            </a:rPr>
            <a:t>- профилированные детали (ступени, подоконники, пояски, наличники, капители колонн и т.п.);</a:t>
          </a:r>
          <a:endParaRPr lang="ru-RU" dirty="0">
            <a:solidFill>
              <a:srgbClr val="0070C0"/>
            </a:solidFill>
          </a:endParaRPr>
        </a:p>
      </dgm:t>
    </dgm:pt>
    <dgm:pt modelId="{0CECC170-A33B-4CFB-821B-80FE06D9F8AB}" type="parTrans" cxnId="{677348F9-B1CD-4DBE-BFD9-3772399AB000}">
      <dgm:prSet/>
      <dgm:spPr/>
      <dgm:t>
        <a:bodyPr/>
        <a:lstStyle/>
        <a:p>
          <a:endParaRPr lang="ru-RU"/>
        </a:p>
      </dgm:t>
    </dgm:pt>
    <dgm:pt modelId="{27C13F35-1B59-4B8B-8E96-D9D5C328AB21}" type="sibTrans" cxnId="{677348F9-B1CD-4DBE-BFD9-3772399AB000}">
      <dgm:prSet/>
      <dgm:spPr/>
      <dgm:t>
        <a:bodyPr/>
        <a:lstStyle/>
        <a:p>
          <a:endParaRPr lang="ru-RU"/>
        </a:p>
      </dgm:t>
    </dgm:pt>
    <dgm:pt modelId="{5F17A2F0-E4C0-4616-8832-024FBBE54C6D}" type="pres">
      <dgm:prSet presAssocID="{9F981784-5A83-43A3-9064-25928F3AE15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C55D720-5A4B-426C-BD31-D74A2A3934FE}" type="pres">
      <dgm:prSet presAssocID="{BAF45385-F1D7-481C-BDA1-7331D2D9837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322638-5F95-4A05-853E-842D1EE61C5A}" type="pres">
      <dgm:prSet presAssocID="{2F23B220-90E6-46D4-A888-2C8C0B3B452A}" presName="sibTrans" presStyleCnt="0"/>
      <dgm:spPr/>
    </dgm:pt>
    <dgm:pt modelId="{7E963A57-0412-48B4-820B-3DED7DB804CF}" type="pres">
      <dgm:prSet presAssocID="{0B06B72F-F560-4FDD-A34F-9B23E0D8C45E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E22A79-118D-4E8B-8D93-4B9546520614}" type="pres">
      <dgm:prSet presAssocID="{F9348821-B98F-4B44-B209-6970D0974350}" presName="sibTrans" presStyleCnt="0"/>
      <dgm:spPr/>
    </dgm:pt>
    <dgm:pt modelId="{14EF7631-4763-47DE-8E5A-8A06664F0CEB}" type="pres">
      <dgm:prSet presAssocID="{A44E44C4-8049-437A-B848-1F186DDB72B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26EC6E-0899-4824-853D-AA48B80C6456}" type="pres">
      <dgm:prSet presAssocID="{3907E889-5FB3-4195-9A75-067DA56C4815}" presName="sibTrans" presStyleCnt="0"/>
      <dgm:spPr/>
    </dgm:pt>
    <dgm:pt modelId="{E266FD5E-F91C-4C78-9CF6-9188A26955F5}" type="pres">
      <dgm:prSet presAssocID="{F31AD456-B3C3-4208-8782-B41A29879C8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02D02-97D4-45B9-937F-22E37FEF9E85}" type="pres">
      <dgm:prSet presAssocID="{27C13F35-1B59-4B8B-8E96-D9D5C328AB21}" presName="sibTrans" presStyleCnt="0"/>
      <dgm:spPr/>
    </dgm:pt>
    <dgm:pt modelId="{60D38C37-31B2-4444-AE77-81E6CB221128}" type="pres">
      <dgm:prSet presAssocID="{2EDCD34E-400A-4A9B-82F1-6395A4827B4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41BBA6-A187-4489-9F40-25E05ED2369C}" type="pres">
      <dgm:prSet presAssocID="{4B559DF7-403B-44F6-ADAA-1BB4CDA01D40}" presName="sibTrans" presStyleCnt="0"/>
      <dgm:spPr/>
    </dgm:pt>
    <dgm:pt modelId="{EF2E8261-932D-49BF-B6D6-5DE54A21AFDE}" type="pres">
      <dgm:prSet presAssocID="{1C36CCA1-CF39-426B-A84B-6C701AB3CCC8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CAE025-BCD9-469A-A975-5D9CCF8FE672}" type="presOf" srcId="{A44E44C4-8049-437A-B848-1F186DDB72B5}" destId="{14EF7631-4763-47DE-8E5A-8A06664F0CEB}" srcOrd="0" destOrd="0" presId="urn:microsoft.com/office/officeart/2005/8/layout/default"/>
    <dgm:cxn modelId="{677348F9-B1CD-4DBE-BFD9-3772399AB000}" srcId="{9F981784-5A83-43A3-9064-25928F3AE155}" destId="{F31AD456-B3C3-4208-8782-B41A29879C85}" srcOrd="3" destOrd="0" parTransId="{0CECC170-A33B-4CFB-821B-80FE06D9F8AB}" sibTransId="{27C13F35-1B59-4B8B-8E96-D9D5C328AB21}"/>
    <dgm:cxn modelId="{4209C340-EC1C-4F3B-BFF0-A45298BCDEF2}" srcId="{9F981784-5A83-43A3-9064-25928F3AE155}" destId="{BAF45385-F1D7-481C-BDA1-7331D2D98378}" srcOrd="0" destOrd="0" parTransId="{25DDF48F-82B3-457D-A5CE-F7654AA56FFE}" sibTransId="{2F23B220-90E6-46D4-A888-2C8C0B3B452A}"/>
    <dgm:cxn modelId="{40FCB589-BE4C-4A33-8C2F-F3A58A354314}" type="presOf" srcId="{0B06B72F-F560-4FDD-A34F-9B23E0D8C45E}" destId="{7E963A57-0412-48B4-820B-3DED7DB804CF}" srcOrd="0" destOrd="0" presId="urn:microsoft.com/office/officeart/2005/8/layout/default"/>
    <dgm:cxn modelId="{F3162B48-EDE2-4571-9E60-B9C63D85E994}" srcId="{9F981784-5A83-43A3-9064-25928F3AE155}" destId="{2EDCD34E-400A-4A9B-82F1-6395A4827B48}" srcOrd="4" destOrd="0" parTransId="{252894FE-4986-4745-8D81-2091DAF84323}" sibTransId="{4B559DF7-403B-44F6-ADAA-1BB4CDA01D40}"/>
    <dgm:cxn modelId="{DB60DD32-4966-46F3-AED0-9CB0BE92C1C9}" type="presOf" srcId="{F31AD456-B3C3-4208-8782-B41A29879C85}" destId="{E266FD5E-F91C-4C78-9CF6-9188A26955F5}" srcOrd="0" destOrd="0" presId="urn:microsoft.com/office/officeart/2005/8/layout/default"/>
    <dgm:cxn modelId="{5F68AE85-1930-4A55-B206-91BA3CEE1791}" type="presOf" srcId="{1C36CCA1-CF39-426B-A84B-6C701AB3CCC8}" destId="{EF2E8261-932D-49BF-B6D6-5DE54A21AFDE}" srcOrd="0" destOrd="0" presId="urn:microsoft.com/office/officeart/2005/8/layout/default"/>
    <dgm:cxn modelId="{13CC0291-B8EA-4989-894D-57A980BD080A}" srcId="{9F981784-5A83-43A3-9064-25928F3AE155}" destId="{A44E44C4-8049-437A-B848-1F186DDB72B5}" srcOrd="2" destOrd="0" parTransId="{C980888C-5982-403B-9235-594EE899F62A}" sibTransId="{3907E889-5FB3-4195-9A75-067DA56C4815}"/>
    <dgm:cxn modelId="{39647497-B8B1-4487-AAB7-2C7D89BC4005}" type="presOf" srcId="{2EDCD34E-400A-4A9B-82F1-6395A4827B48}" destId="{60D38C37-31B2-4444-AE77-81E6CB221128}" srcOrd="0" destOrd="0" presId="urn:microsoft.com/office/officeart/2005/8/layout/default"/>
    <dgm:cxn modelId="{CC1A90D7-B9E0-43C8-8C88-8FA63EDA17C2}" srcId="{9F981784-5A83-43A3-9064-25928F3AE155}" destId="{0B06B72F-F560-4FDD-A34F-9B23E0D8C45E}" srcOrd="1" destOrd="0" parTransId="{D8E3A0A5-432A-4E40-9386-9729EE6C7432}" sibTransId="{F9348821-B98F-4B44-B209-6970D0974350}"/>
    <dgm:cxn modelId="{6B00EBAF-615A-4199-8B5F-7ED9E51074D6}" type="presOf" srcId="{BAF45385-F1D7-481C-BDA1-7331D2D98378}" destId="{2C55D720-5A4B-426C-BD31-D74A2A3934FE}" srcOrd="0" destOrd="0" presId="urn:microsoft.com/office/officeart/2005/8/layout/default"/>
    <dgm:cxn modelId="{8210732F-43EE-40D9-9306-E5551F889438}" type="presOf" srcId="{9F981784-5A83-43A3-9064-25928F3AE155}" destId="{5F17A2F0-E4C0-4616-8832-024FBBE54C6D}" srcOrd="0" destOrd="0" presId="urn:microsoft.com/office/officeart/2005/8/layout/default"/>
    <dgm:cxn modelId="{E20F587A-026A-47DA-8814-A52BE288E2F7}" srcId="{9F981784-5A83-43A3-9064-25928F3AE155}" destId="{1C36CCA1-CF39-426B-A84B-6C701AB3CCC8}" srcOrd="5" destOrd="0" parTransId="{B9E9CCB2-A2FB-4F4A-ABAE-1B115BCB452C}" sibTransId="{948C385C-309C-44D7-9449-00AAA5C30484}"/>
    <dgm:cxn modelId="{11D1724C-4ACD-41C4-B736-0803FB34D01E}" type="presParOf" srcId="{5F17A2F0-E4C0-4616-8832-024FBBE54C6D}" destId="{2C55D720-5A4B-426C-BD31-D74A2A3934FE}" srcOrd="0" destOrd="0" presId="urn:microsoft.com/office/officeart/2005/8/layout/default"/>
    <dgm:cxn modelId="{6712F143-BC9E-461C-9126-757FF4D3859A}" type="presParOf" srcId="{5F17A2F0-E4C0-4616-8832-024FBBE54C6D}" destId="{87322638-5F95-4A05-853E-842D1EE61C5A}" srcOrd="1" destOrd="0" presId="urn:microsoft.com/office/officeart/2005/8/layout/default"/>
    <dgm:cxn modelId="{9F86B925-93C4-402E-B853-B18681A60560}" type="presParOf" srcId="{5F17A2F0-E4C0-4616-8832-024FBBE54C6D}" destId="{7E963A57-0412-48B4-820B-3DED7DB804CF}" srcOrd="2" destOrd="0" presId="urn:microsoft.com/office/officeart/2005/8/layout/default"/>
    <dgm:cxn modelId="{DC3EC936-0C85-4C60-9C1F-5F05E983A314}" type="presParOf" srcId="{5F17A2F0-E4C0-4616-8832-024FBBE54C6D}" destId="{5FE22A79-118D-4E8B-8D93-4B9546520614}" srcOrd="3" destOrd="0" presId="urn:microsoft.com/office/officeart/2005/8/layout/default"/>
    <dgm:cxn modelId="{7274204B-C7F1-445C-A6C8-A169F6FF65DB}" type="presParOf" srcId="{5F17A2F0-E4C0-4616-8832-024FBBE54C6D}" destId="{14EF7631-4763-47DE-8E5A-8A06664F0CEB}" srcOrd="4" destOrd="0" presId="urn:microsoft.com/office/officeart/2005/8/layout/default"/>
    <dgm:cxn modelId="{B6FB5C04-62F1-4BC9-857F-A50C6A095C86}" type="presParOf" srcId="{5F17A2F0-E4C0-4616-8832-024FBBE54C6D}" destId="{0426EC6E-0899-4824-853D-AA48B80C6456}" srcOrd="5" destOrd="0" presId="urn:microsoft.com/office/officeart/2005/8/layout/default"/>
    <dgm:cxn modelId="{2EEF98D6-C011-44B9-9F6E-496E7316514C}" type="presParOf" srcId="{5F17A2F0-E4C0-4616-8832-024FBBE54C6D}" destId="{E266FD5E-F91C-4C78-9CF6-9188A26955F5}" srcOrd="6" destOrd="0" presId="urn:microsoft.com/office/officeart/2005/8/layout/default"/>
    <dgm:cxn modelId="{E3D9AC74-0E4B-47B0-B4CD-46CA59462A0C}" type="presParOf" srcId="{5F17A2F0-E4C0-4616-8832-024FBBE54C6D}" destId="{FD702D02-97D4-45B9-937F-22E37FEF9E85}" srcOrd="7" destOrd="0" presId="urn:microsoft.com/office/officeart/2005/8/layout/default"/>
    <dgm:cxn modelId="{D460E56A-E723-42E0-8FED-F99CF7885E1C}" type="presParOf" srcId="{5F17A2F0-E4C0-4616-8832-024FBBE54C6D}" destId="{60D38C37-31B2-4444-AE77-81E6CB221128}" srcOrd="8" destOrd="0" presId="urn:microsoft.com/office/officeart/2005/8/layout/default"/>
    <dgm:cxn modelId="{E67ADD1C-36E2-4828-8909-8A1E2C238EC0}" type="presParOf" srcId="{5F17A2F0-E4C0-4616-8832-024FBBE54C6D}" destId="{6741BBA6-A187-4489-9F40-25E05ED2369C}" srcOrd="9" destOrd="0" presId="urn:microsoft.com/office/officeart/2005/8/layout/default"/>
    <dgm:cxn modelId="{812CBB7E-9082-4ABB-9DF4-92B9DFF88897}" type="presParOf" srcId="{5F17A2F0-E4C0-4616-8832-024FBBE54C6D}" destId="{EF2E8261-932D-49BF-B6D6-5DE54A21AFDE}" srcOrd="10" destOrd="0" presId="urn:microsoft.com/office/officeart/2005/8/layout/default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1E9BBA-9D93-4F7B-BDC9-ABBD5E69F94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D18CF3-E60F-40C0-8D7A-6F42A7CFE178}">
      <dgm:prSet phldrT="[Текст]"/>
      <dgm:spPr/>
      <dgm:t>
        <a:bodyPr/>
        <a:lstStyle/>
        <a:p>
          <a:r>
            <a:rPr lang="ru-RU" b="0" i="0" dirty="0" smtClean="0"/>
            <a:t>-колотые (бортовые камни, камни тесаные, брусчатка, шашка для мощения и др.).</a:t>
          </a:r>
          <a:endParaRPr lang="ru-RU" dirty="0"/>
        </a:p>
      </dgm:t>
    </dgm:pt>
    <dgm:pt modelId="{7EB55BED-A054-44CD-BDAB-58DDF2180CC9}" type="parTrans" cxnId="{FB794B7D-A472-4188-9036-05D2E7382497}">
      <dgm:prSet/>
      <dgm:spPr/>
      <dgm:t>
        <a:bodyPr/>
        <a:lstStyle/>
        <a:p>
          <a:endParaRPr lang="ru-RU"/>
        </a:p>
      </dgm:t>
    </dgm:pt>
    <dgm:pt modelId="{4812805A-077B-4AA8-8E56-E9893608710E}" type="sibTrans" cxnId="{FB794B7D-A472-4188-9036-05D2E7382497}">
      <dgm:prSet/>
      <dgm:spPr/>
      <dgm:t>
        <a:bodyPr/>
        <a:lstStyle/>
        <a:p>
          <a:endParaRPr lang="ru-RU"/>
        </a:p>
      </dgm:t>
    </dgm:pt>
    <dgm:pt modelId="{CAF0FAAE-70F9-4260-A01C-B7C08113AFF4}">
      <dgm:prSet/>
      <dgm:spPr/>
      <dgm:t>
        <a:bodyPr/>
        <a:lstStyle/>
        <a:p>
          <a:r>
            <a:rPr lang="ru-RU" b="0" i="0" dirty="0" smtClean="0"/>
            <a:t>пиленые (стеновые камни и блоки, облицовочные плиты и плиты для пола);</a:t>
          </a:r>
          <a:endParaRPr lang="ru-RU" dirty="0"/>
        </a:p>
      </dgm:t>
    </dgm:pt>
    <dgm:pt modelId="{AA797AE7-B2ED-41D5-B26D-259A81C71A49}" type="parTrans" cxnId="{E2377E78-9702-4987-8354-29EC899922A6}">
      <dgm:prSet/>
      <dgm:spPr/>
      <dgm:t>
        <a:bodyPr/>
        <a:lstStyle/>
        <a:p>
          <a:endParaRPr lang="ru-RU"/>
        </a:p>
      </dgm:t>
    </dgm:pt>
    <dgm:pt modelId="{DAC3370A-33AC-4980-9C99-2D499DEEDBFD}" type="sibTrans" cxnId="{E2377E78-9702-4987-8354-29EC899922A6}">
      <dgm:prSet/>
      <dgm:spPr/>
      <dgm:t>
        <a:bodyPr/>
        <a:lstStyle/>
        <a:p>
          <a:endParaRPr lang="ru-RU"/>
        </a:p>
      </dgm:t>
    </dgm:pt>
    <dgm:pt modelId="{0A650630-3BD9-45E1-B723-0DBD1E7F1600}" type="pres">
      <dgm:prSet presAssocID="{611E9BBA-9D93-4F7B-BDC9-ABBD5E69F94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39DBF0-A13F-48AA-9FD6-1BBE7572988D}" type="pres">
      <dgm:prSet presAssocID="{65D18CF3-E60F-40C0-8D7A-6F42A7CFE178}" presName="node" presStyleLbl="node1" presStyleIdx="0" presStyleCnt="2" custScaleX="43581" custScaleY="30390" custLinFactNeighborX="-1646" custLinFactNeighborY="-258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1DDE89-3C8A-4B0C-AFCC-7D78CDF7CD69}" type="pres">
      <dgm:prSet presAssocID="{4812805A-077B-4AA8-8E56-E9893608710E}" presName="sibTrans" presStyleCnt="0"/>
      <dgm:spPr/>
    </dgm:pt>
    <dgm:pt modelId="{DC828A67-2C4C-4A95-B359-2F7E14AD761F}" type="pres">
      <dgm:prSet presAssocID="{CAF0FAAE-70F9-4260-A01C-B7C08113AFF4}" presName="node" presStyleLbl="node1" presStyleIdx="1" presStyleCnt="2" custScaleX="43126" custScaleY="29882" custLinFactNeighborX="-3473" custLinFactNeighborY="-267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794B7D-A472-4188-9036-05D2E7382497}" srcId="{611E9BBA-9D93-4F7B-BDC9-ABBD5E69F94F}" destId="{65D18CF3-E60F-40C0-8D7A-6F42A7CFE178}" srcOrd="0" destOrd="0" parTransId="{7EB55BED-A054-44CD-BDAB-58DDF2180CC9}" sibTransId="{4812805A-077B-4AA8-8E56-E9893608710E}"/>
    <dgm:cxn modelId="{D1F0EECD-DF08-4E7B-AD2A-B825DA64FFC6}" type="presOf" srcId="{65D18CF3-E60F-40C0-8D7A-6F42A7CFE178}" destId="{EC39DBF0-A13F-48AA-9FD6-1BBE7572988D}" srcOrd="0" destOrd="0" presId="urn:microsoft.com/office/officeart/2005/8/layout/default"/>
    <dgm:cxn modelId="{DC288181-1E36-42FF-8204-D24259B38BC5}" type="presOf" srcId="{611E9BBA-9D93-4F7B-BDC9-ABBD5E69F94F}" destId="{0A650630-3BD9-45E1-B723-0DBD1E7F1600}" srcOrd="0" destOrd="0" presId="urn:microsoft.com/office/officeart/2005/8/layout/default"/>
    <dgm:cxn modelId="{8D8AFD13-A986-48F7-AA61-91427F17D7C0}" type="presOf" srcId="{CAF0FAAE-70F9-4260-A01C-B7C08113AFF4}" destId="{DC828A67-2C4C-4A95-B359-2F7E14AD761F}" srcOrd="0" destOrd="0" presId="urn:microsoft.com/office/officeart/2005/8/layout/default"/>
    <dgm:cxn modelId="{E2377E78-9702-4987-8354-29EC899922A6}" srcId="{611E9BBA-9D93-4F7B-BDC9-ABBD5E69F94F}" destId="{CAF0FAAE-70F9-4260-A01C-B7C08113AFF4}" srcOrd="1" destOrd="0" parTransId="{AA797AE7-B2ED-41D5-B26D-259A81C71A49}" sibTransId="{DAC3370A-33AC-4980-9C99-2D499DEEDBFD}"/>
    <dgm:cxn modelId="{5454E675-439F-49DA-9080-63B8E919C29D}" type="presParOf" srcId="{0A650630-3BD9-45E1-B723-0DBD1E7F1600}" destId="{EC39DBF0-A13F-48AA-9FD6-1BBE7572988D}" srcOrd="0" destOrd="0" presId="urn:microsoft.com/office/officeart/2005/8/layout/default"/>
    <dgm:cxn modelId="{98F71721-F5CA-4588-8DDC-4E0F0ADBB931}" type="presParOf" srcId="{0A650630-3BD9-45E1-B723-0DBD1E7F1600}" destId="{381DDE89-3C8A-4B0C-AFCC-7D78CDF7CD69}" srcOrd="1" destOrd="0" presId="urn:microsoft.com/office/officeart/2005/8/layout/default"/>
    <dgm:cxn modelId="{A74670CB-A205-4016-BFEF-5915A7779B1A}" type="presParOf" srcId="{0A650630-3BD9-45E1-B723-0DBD1E7F1600}" destId="{DC828A67-2C4C-4A95-B359-2F7E14AD761F}" srcOrd="2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35CC8B-B026-4A4E-85EB-35A8ACAA03AD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3EF31-FAF2-4461-A057-DC358641AFD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Природный камень служил основным строительным материалом еще первобытному человеку.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Все древние постройки: храмы, дворцы, крепости, мосты, акведуки, ритуальные сооружения возводились из природного камня и поражают современного человека, как удивительные "Чудеса Света".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3EF31-FAF2-4461-A057-DC358641AFD9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 многих странах: Египте, Мексике, Греции, Италии, Китае, Камбодже, Индии сохранилось большое количество выдающихся памятников каменного зодчества, являющихся архитектурно-строительной составляющей древнейших цивилизаций, существовавших на Земле.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Во многих странах: Египте, Мексике, Греции, Италии, Китае, Камбодже, Индии сохранилось большое количество выдающихся памятников каменного зодчества, являющихся архитектурно-строительной составляющей древнейших цивилизаций, существовавших на Земле.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3EF31-FAF2-4461-A057-DC358641AFD9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Используя ударную и абразивную обработку, природному камню придают ту или иную фактуру - различный характер поверхности.</a:t>
            </a:r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Ударная обработка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заключается в обкалывании поверхности камня с помощью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камнетесаного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инструмента со сменными наконечниками: для тески пользуются широким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долотом-скарпелью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скалывание неровностей производят спицей - остроконечным долотом, для чистой обработки лицевой поверхности применяют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бучарду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со средней или мелкой насечкой.</a:t>
            </a:r>
            <a:r>
              <a:rPr lang="ru-RU" sz="1200" b="1" i="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Абразивная обработка включает</a:t>
            </a:r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распиливание, фрезерование, шлифовку и полировку.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Выпиливание штучных стеновых камней и блоков из пористых пород производят камнерезными машинами.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Режущими элементами машин являются дисковые пилы.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3EF31-FAF2-4461-A057-DC358641AFD9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Камни для облицовки могут быть плитообразные (толщиной 15-25 см), утолщенные пирамидального вида (толщиной 30 см и более).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Наружная облицовка зданий может выполняться из атмосферостойких осадочных пород (известняков, доломитов, песчаников, туфов), которые легче поддаются обработке и экономнее гранитных пород.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внутренней облицовки общественных зданий и сооружений (например, станций метрополитена) широко используют плиты, получаемые из хорошо распиливающихся пород: мрамора, ангидрида, гипса.</a:t>
            </a:r>
            <a:endParaRPr lang="ru-RU" sz="1200" b="0" i="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3EF31-FAF2-4461-A057-DC358641AFD9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9/3/2020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9/3/2020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9/3/2020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9/3/2020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9/3/2020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9/3/2020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9/3/2020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9/3/2020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2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СТАРШИЙ ПРЕПОДАВАТЕЛЬ ШАСИД – Аубакирова </a:t>
            </a:r>
            <a:r>
              <a:rPr lang="kk-KZ" sz="1400" dirty="0" smtClean="0"/>
              <a:t>Зульфия Акылбековна </a:t>
            </a:r>
            <a:endParaRPr lang="kk-KZ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Лекция №2 «Декоративные и отделочные материалы из природного камня»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066800"/>
            <a:ext cx="8458200" cy="9144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Декоративные и отделочные материалы из природного камня. </a:t>
            </a:r>
          </a:p>
          <a:p>
            <a:endParaRPr lang="ru-RU" dirty="0"/>
          </a:p>
        </p:txBody>
      </p:sp>
      <p:pic>
        <p:nvPicPr>
          <p:cNvPr id="13314" name="Picture 2" descr="https://expertfasada.ru/wp-content/uploads/2019/03/vidy-kamn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042" y="2209800"/>
            <a:ext cx="7902358" cy="3852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Общие сведения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s://ds04.infourok.ru/uploads/ex/0825/001564e4-7762a64d/img1.jp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14400" y="1219201"/>
            <a:ext cx="7467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s://dcstat.ru/facades/img/big/fasad_1423233874.jpe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04800"/>
            <a:ext cx="3322108" cy="195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xn--d1aabrhohbai1e3f.xn--p1ai/800/600/https/rehouz.info/wp-content/uploads/2017/11/%D0%94%D0%BE%D0%BC-%D0%B2-%D1%80%D0%BE%D0%BC%D0%B0%D0%BD%D1%81%D0%BA%D0%BE%D0%BC-%D1%81%D1%82%D0%B8%D0%BB%D0%B5.jpe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304800"/>
            <a:ext cx="3124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mtdata.ru/u30/photoDD32/20436615223-0/original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81200" y="2895600"/>
            <a:ext cx="5257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686800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Пористые природные материалы применяются в конструкциях стен жилых и общественных зданий в виде стеновых камней и блоков.</a:t>
            </a:r>
          </a:p>
          <a:p>
            <a:pPr algn="just"/>
            <a:r>
              <a:rPr lang="ru-RU" dirty="0" smtClean="0"/>
              <a:t>Отходы горнодобывающей и камнеобрабатывающей промышленности используются в качестве заполнителя для бетонов, изготовления других искусственных каменных изделий на минеральном и органическом вяжущем.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533400"/>
            <a:ext cx="8839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Aft>
                <a:spcPct val="0"/>
              </a:spcAft>
            </a:pPr>
            <a:r>
              <a:rPr lang="ru-RU" sz="1800" b="1" dirty="0" smtClean="0"/>
              <a:t>Обработка природных каменных материалов</a:t>
            </a:r>
            <a:r>
              <a:rPr lang="ru-RU" sz="1800" b="1" u="sng" cap="none" dirty="0" smtClean="0">
                <a:solidFill>
                  <a:srgbClr val="333333"/>
                </a:solidFill>
                <a:effectLst/>
                <a:latin typeface="inherit"/>
                <a:ea typeface="Times New Roman" pitchFamily="18" charset="0"/>
                <a:cs typeface="Times"/>
              </a:rPr>
              <a:t/>
            </a:r>
            <a:br>
              <a:rPr lang="ru-RU" sz="1800" b="1" u="sng" cap="none" dirty="0" smtClean="0">
                <a:solidFill>
                  <a:srgbClr val="333333"/>
                </a:solidFill>
                <a:effectLst/>
                <a:latin typeface="inherit"/>
                <a:ea typeface="Times New Roman" pitchFamily="18" charset="0"/>
                <a:cs typeface="Times"/>
              </a:rPr>
            </a:br>
            <a:r>
              <a:rPr lang="ru-RU" sz="1800" b="1" u="sng" cap="none" dirty="0" smtClean="0">
                <a:solidFill>
                  <a:srgbClr val="FF0000"/>
                </a:solidFill>
                <a:effectLst/>
                <a:latin typeface="inherit"/>
                <a:ea typeface="Times New Roman" pitchFamily="18" charset="0"/>
                <a:cs typeface="Times"/>
              </a:rPr>
              <a:t>П</a:t>
            </a:r>
            <a:r>
              <a:rPr kumimoji="0" lang="ru-RU" sz="18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inherit"/>
                <a:ea typeface="Times New Roman" pitchFamily="18" charset="0"/>
                <a:cs typeface="Times"/>
              </a:rPr>
              <a:t>о виду обработки природные каменные материалы делят </a:t>
            </a:r>
            <a:br>
              <a:rPr kumimoji="0" lang="ru-RU" sz="18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inherit"/>
                <a:ea typeface="Times New Roman" pitchFamily="18" charset="0"/>
                <a:cs typeface="Times"/>
              </a:rPr>
            </a:br>
            <a:r>
              <a:rPr kumimoji="0" lang="ru-RU" sz="18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inherit"/>
                <a:ea typeface="Times New Roman" pitchFamily="18" charset="0"/>
                <a:cs typeface="Times"/>
              </a:rPr>
              <a:t>на следующие основные виды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inherit"/>
                <a:ea typeface="Times New Roman" pitchFamily="18" charset="0"/>
                <a:cs typeface="Times"/>
              </a:rPr>
              <a:t>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b="1" u="sng" dirty="0" smtClean="0">
                <a:solidFill>
                  <a:srgbClr val="FF0000"/>
                </a:solidFill>
              </a:rPr>
              <a:t>По способу изготовления природные каменные материалы и изделия можно разделить на</a:t>
            </a:r>
            <a:r>
              <a:rPr lang="ru-RU" sz="2000" b="1" dirty="0" smtClean="0">
                <a:solidFill>
                  <a:srgbClr val="FF0000"/>
                </a:solidFill>
              </a:rPr>
              <a:t>: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Рисунок 6" descr="https://im0-tub-kz.yandex.net/i?id=886f7578a2838660e5ddc5b05deeeb8f-l&amp;n=13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4400" y="3581400"/>
            <a:ext cx="2501899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oldmix.net/images/naturalnii-oblicovochnii-kamen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81600" y="3581400"/>
            <a:ext cx="2810053" cy="1875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Классификация природных каменных изделий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09600" y="1447801"/>
            <a:ext cx="81534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По показателям плотности </a:t>
            </a:r>
            <a:r>
              <a:rPr lang="ru-RU" b="1" dirty="0" smtClean="0"/>
              <a:t>природные камни</a:t>
            </a:r>
            <a:r>
              <a:rPr lang="ru-RU" dirty="0" smtClean="0"/>
              <a:t> делятся на </a:t>
            </a:r>
          </a:p>
          <a:p>
            <a:endParaRPr lang="ru-RU" b="1" dirty="0" smtClean="0"/>
          </a:p>
          <a:p>
            <a:r>
              <a:rPr lang="ru-RU" sz="2000" b="1" dirty="0" smtClean="0"/>
              <a:t>                    легкие                                               </a:t>
            </a:r>
            <a:r>
              <a:rPr lang="ru-RU" sz="2000" dirty="0" smtClean="0"/>
              <a:t> </a:t>
            </a:r>
            <a:r>
              <a:rPr lang="ru-RU" sz="2000" b="1" dirty="0" smtClean="0"/>
              <a:t>тяжелые</a:t>
            </a:r>
            <a:r>
              <a:rPr lang="ru-RU" sz="2000" dirty="0" smtClean="0"/>
              <a:t>.</a:t>
            </a:r>
            <a:endParaRPr lang="ru-RU" sz="2000" b="1" dirty="0" smtClean="0"/>
          </a:p>
          <a:p>
            <a:r>
              <a:rPr lang="ru-RU" sz="2000" dirty="0" smtClean="0"/>
              <a:t> </a:t>
            </a:r>
            <a:endParaRPr lang="ru-RU" sz="2000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267200" y="1828800"/>
            <a:ext cx="12954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 flipV="1">
            <a:off x="2895600" y="1828800"/>
            <a:ext cx="13716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609600" y="2667000"/>
            <a:ext cx="8077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Легкие камни </a:t>
            </a:r>
            <a:r>
              <a:rPr lang="ru-RU" dirty="0" smtClean="0"/>
              <a:t>плотностью не более 1,8 г/см имеют пористое строение (вулканический туф, пемза, известняк-ракушечник) и поэтому применяются преимущественно в виде штучного камня и блоков для стен зданий и щебня для легких бетонов.</a:t>
            </a:r>
          </a:p>
          <a:p>
            <a:pPr algn="just"/>
            <a:r>
              <a:rPr lang="ru-RU" b="1" dirty="0" smtClean="0"/>
              <a:t>Тяжелые камни </a:t>
            </a:r>
            <a:r>
              <a:rPr lang="ru-RU" dirty="0" smtClean="0"/>
              <a:t>плотностью более 1,8 г/см (из гранита, сиенита, диорита и т.п.) служат облицовкой и используются в виде плит пола, материалов и изделий для гидротехнического и дорожного строительства.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686800" cy="685800"/>
          </a:xfrm>
        </p:spPr>
        <p:txBody>
          <a:bodyPr/>
          <a:lstStyle/>
          <a:p>
            <a:pPr algn="ctr"/>
            <a:r>
              <a:rPr lang="ru-RU" b="1" dirty="0" smtClean="0"/>
              <a:t>Камни и плиты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066800"/>
            <a:ext cx="8229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just"/>
            <a:r>
              <a:rPr lang="ru-RU" dirty="0" smtClean="0"/>
              <a:t>Стеновые камни получают из туфов и пористых известняков путем выпиливания механизированным способом из массива горной породы или распиловки блоков-заготовок. Камни применяют для кладки наружных и внутренних стен и перегородок. </a:t>
            </a:r>
          </a:p>
          <a:p>
            <a:endParaRPr lang="ru-RU" dirty="0" smtClean="0"/>
          </a:p>
          <a:p>
            <a:r>
              <a:rPr lang="ru-RU" b="1" dirty="0" smtClean="0">
                <a:solidFill>
                  <a:srgbClr val="FF0000"/>
                </a:solidFill>
              </a:rPr>
              <a:t>Основные размеры стеновых камней: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390x190x188;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490x240x188;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390x190x288 мм.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Каждый такой камень заменяет в кладке 8-12 кирпичей.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386</TotalTime>
  <Words>394</Words>
  <PresentationFormat>Экран (4:3)</PresentationFormat>
  <Paragraphs>43</Paragraphs>
  <Slides>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СТАРШИЙ ПРЕПОДАВАТЕЛЬ ШАСИД – Аубакирова Зульфия Акылбековна </vt:lpstr>
      <vt:lpstr>Слайд 2</vt:lpstr>
      <vt:lpstr>Общие сведения </vt:lpstr>
      <vt:lpstr>Слайд 4</vt:lpstr>
      <vt:lpstr>Слайд 5</vt:lpstr>
      <vt:lpstr>Обработка природных каменных материалов По виду обработки природные каменные материалы делят  на следующие основные виды:</vt:lpstr>
      <vt:lpstr>По способу изготовления природные каменные материалы и изделия можно разделить на: </vt:lpstr>
      <vt:lpstr>Классификация природных каменных изделий</vt:lpstr>
      <vt:lpstr>Камни и плиты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13</cp:revision>
  <dcterms:created xsi:type="dcterms:W3CDTF">2020-09-03T08:08:32Z</dcterms:created>
  <dcterms:modified xsi:type="dcterms:W3CDTF">2020-09-03T15:02:06Z</dcterms:modified>
</cp:coreProperties>
</file>